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83" r:id="rId3"/>
    <p:sldId id="282" r:id="rId4"/>
    <p:sldId id="278" r:id="rId5"/>
    <p:sldId id="276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49B40-0971-438B-9C05-8F8C02F4CFA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755BA-774C-4BC4-9C86-991A229D9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5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13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591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9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664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1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3FB22-0FA4-423F-A187-765E445E13D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33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7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4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5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9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2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6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0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2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A84CA-006B-46BE-A31C-CDF3D9BB1016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1B82B-5F24-497E-BD2D-8298481F4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6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710" y="2726552"/>
            <a:ext cx="5578212" cy="1137596"/>
          </a:xfrm>
          <a:prstGeom prst="rect">
            <a:avLst/>
          </a:prstGeom>
        </p:spPr>
      </p:pic>
      <p:pic>
        <p:nvPicPr>
          <p:cNvPr id="9" name="Picture 2" descr="http://www.halton.ca/getmedia/8d37130b-701c-44cf-9928-c29c29e8797f/PW-construction-projects-banner.aspx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710" y="643439"/>
            <a:ext cx="5578211" cy="208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382" y="0"/>
            <a:ext cx="12131618" cy="568411"/>
          </a:xfrm>
          <a:prstGeom prst="rect">
            <a:avLst/>
          </a:prstGeom>
          <a:solidFill>
            <a:srgbClr val="55924D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</a:pPr>
            <a:endParaRPr lang="en-US" sz="2800" i="1">
              <a:solidFill>
                <a:schemeClr val="bg1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38294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82" y="16863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23094" y="3561254"/>
            <a:ext cx="37304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E&amp;C Capital Projects</a:t>
            </a:r>
          </a:p>
          <a:p>
            <a:pPr algn="ctr"/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8AEE2-B35B-90D5-5987-14D7AB58B718}"/>
              </a:ext>
            </a:extLst>
          </p:cNvPr>
          <p:cNvSpPr txBox="1"/>
          <p:nvPr/>
        </p:nvSpPr>
        <p:spPr>
          <a:xfrm>
            <a:off x="2784238" y="4494594"/>
            <a:ext cx="696697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 Change Management</a:t>
            </a:r>
          </a:p>
          <a:p>
            <a:pPr algn="ctr"/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Responsibilities </a:t>
            </a: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2025</a:t>
            </a:r>
          </a:p>
          <a:p>
            <a:pPr algn="ctr"/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7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38294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2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3562"/>
          </a:xfrm>
          <a:solidFill>
            <a:srgbClr val="55924D"/>
          </a:solidFill>
        </p:spPr>
        <p:txBody>
          <a:bodyPr>
            <a:no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2" y="8626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0213" y="1049433"/>
            <a:ext cx="3501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Discussion Points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85911B-EBB3-B961-A1E1-975316EB4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91275"/>
              </p:ext>
            </p:extLst>
          </p:nvPr>
        </p:nvGraphicFramePr>
        <p:xfrm>
          <a:off x="644944" y="1701513"/>
          <a:ext cx="9603955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3955">
                  <a:extLst>
                    <a:ext uri="{9D8B030D-6E8A-4147-A177-3AD203B41FA5}">
                      <a16:colId xmlns:a16="http://schemas.microsoft.com/office/drawing/2014/main" val="32956157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Site Inspector must be aware of the change in work and receive a copy of the approved Change Order or Change Directive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Site Inspector’s records shall document Contractor’s change in work: Change Orders/RFQ, Change Directive/Time &amp; Material, Potential Claim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Site Inspector’s records shall be independent of the Contractor’s Daily Work Records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Contract Administrator shall reconcile the Inspector’s Daily Inspection Report and Contractor’s Daily Work Record before preparing the Payment Certificate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 New Daily Inspection Report template is created to capture the details of the Extra Work performed on a project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726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700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91FE8C-6EF1-9A99-B64F-2D7FB11AA4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956" y="1226612"/>
            <a:ext cx="8320703" cy="550357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38294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3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3562"/>
          </a:xfrm>
          <a:solidFill>
            <a:srgbClr val="55924D"/>
          </a:solidFill>
        </p:spPr>
        <p:txBody>
          <a:bodyPr>
            <a:no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82" y="8626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6154" y="764203"/>
            <a:ext cx="9073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work decision: Change Directive vs Change Order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206DBE-1B9A-69E0-6980-627802965F04}"/>
              </a:ext>
            </a:extLst>
          </p:cNvPr>
          <p:cNvSpPr/>
          <p:nvPr/>
        </p:nvSpPr>
        <p:spPr>
          <a:xfrm>
            <a:off x="6528858" y="2524125"/>
            <a:ext cx="2825010" cy="3656542"/>
          </a:xfrm>
          <a:prstGeom prst="rect">
            <a:avLst/>
          </a:prstGeom>
          <a:solidFill>
            <a:srgbClr val="FFFF0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683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8A53954-ECE9-7BBE-7474-5943A807B2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426" y="1193445"/>
            <a:ext cx="8513143" cy="563587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38294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4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3562"/>
          </a:xfrm>
          <a:solidFill>
            <a:srgbClr val="55924D"/>
          </a:solidFill>
        </p:spPr>
        <p:txBody>
          <a:bodyPr>
            <a:no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82" y="8626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6154" y="764203"/>
            <a:ext cx="5916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and Materials  &gt; Change Directive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118938-23FF-3432-3BC3-A3C2CF86A8D6}"/>
              </a:ext>
            </a:extLst>
          </p:cNvPr>
          <p:cNvSpPr/>
          <p:nvPr/>
        </p:nvSpPr>
        <p:spPr>
          <a:xfrm>
            <a:off x="813944" y="4176058"/>
            <a:ext cx="3158081" cy="1278466"/>
          </a:xfrm>
          <a:prstGeom prst="rect">
            <a:avLst/>
          </a:prstGeom>
          <a:solidFill>
            <a:srgbClr val="FFFF0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5206DBE-1B9A-69E0-6980-627802965F04}"/>
              </a:ext>
            </a:extLst>
          </p:cNvPr>
          <p:cNvSpPr/>
          <p:nvPr/>
        </p:nvSpPr>
        <p:spPr>
          <a:xfrm>
            <a:off x="5522292" y="2908035"/>
            <a:ext cx="2107392" cy="1202266"/>
          </a:xfrm>
          <a:prstGeom prst="rect">
            <a:avLst/>
          </a:prstGeom>
          <a:solidFill>
            <a:srgbClr val="FFFF0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Call-out: Line 9">
            <a:extLst>
              <a:ext uri="{FF2B5EF4-FFF2-40B4-BE49-F238E27FC236}">
                <a16:creationId xmlns:a16="http://schemas.microsoft.com/office/drawing/2014/main" id="{45C8671B-3A53-4A52-97E6-8CE2DE64AAFD}"/>
              </a:ext>
            </a:extLst>
          </p:cNvPr>
          <p:cNvSpPr/>
          <p:nvPr/>
        </p:nvSpPr>
        <p:spPr>
          <a:xfrm>
            <a:off x="8976918" y="2752261"/>
            <a:ext cx="2748357" cy="1513814"/>
          </a:xfrm>
          <a:prstGeom prst="borderCallout1">
            <a:avLst>
              <a:gd name="adj1" fmla="val 55663"/>
              <a:gd name="adj2" fmla="val -351"/>
              <a:gd name="adj3" fmla="val 65972"/>
              <a:gd name="adj4" fmla="val -7004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Independent validation of Contractor’s work on T&amp;M basis by the site Inspector</a:t>
            </a:r>
          </a:p>
        </p:txBody>
      </p:sp>
    </p:spTree>
    <p:extLst>
      <p:ext uri="{BB962C8B-B14F-4D97-AF65-F5344CB8AC3E}">
        <p14:creationId xmlns:p14="http://schemas.microsoft.com/office/powerpoint/2010/main" val="11556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28513F-07E3-D1D2-1D0C-4C05350804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302" y="1184709"/>
            <a:ext cx="8460506" cy="560591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232941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5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3562"/>
          </a:xfrm>
          <a:solidFill>
            <a:srgbClr val="55924D"/>
          </a:solidFill>
        </p:spPr>
        <p:txBody>
          <a:bodyPr>
            <a:no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82" y="8626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6154" y="764203"/>
            <a:ext cx="6941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RFQ (Fixed Cost / Lump Sum) &gt; Change Order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FA359D3-176D-A9AC-7D0A-4E7E6F7E53B5}"/>
              </a:ext>
            </a:extLst>
          </p:cNvPr>
          <p:cNvSpPr/>
          <p:nvPr/>
        </p:nvSpPr>
        <p:spPr>
          <a:xfrm>
            <a:off x="520703" y="4233332"/>
            <a:ext cx="1484256" cy="1159933"/>
          </a:xfrm>
          <a:prstGeom prst="rect">
            <a:avLst/>
          </a:prstGeom>
          <a:solidFill>
            <a:srgbClr val="FFFF0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586F21-55C0-693E-325F-DC3D8E2A6282}"/>
              </a:ext>
            </a:extLst>
          </p:cNvPr>
          <p:cNvSpPr/>
          <p:nvPr/>
        </p:nvSpPr>
        <p:spPr>
          <a:xfrm>
            <a:off x="6362704" y="3166532"/>
            <a:ext cx="2541950" cy="1041400"/>
          </a:xfrm>
          <a:prstGeom prst="rect">
            <a:avLst/>
          </a:prstGeom>
          <a:solidFill>
            <a:srgbClr val="FFFF00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Call-out: Line 4">
            <a:extLst>
              <a:ext uri="{FF2B5EF4-FFF2-40B4-BE49-F238E27FC236}">
                <a16:creationId xmlns:a16="http://schemas.microsoft.com/office/drawing/2014/main" id="{24EBDB14-122D-053B-9AC9-10EDEB18EAEF}"/>
              </a:ext>
            </a:extLst>
          </p:cNvPr>
          <p:cNvSpPr/>
          <p:nvPr/>
        </p:nvSpPr>
        <p:spPr>
          <a:xfrm>
            <a:off x="8962674" y="2541069"/>
            <a:ext cx="2708623" cy="2852196"/>
          </a:xfrm>
          <a:prstGeom prst="borderCallout1">
            <a:avLst>
              <a:gd name="adj1" fmla="val 55663"/>
              <a:gd name="adj2" fmla="val -351"/>
              <a:gd name="adj3" fmla="val 45395"/>
              <a:gd name="adj4" fmla="val -1422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Approved CO is an  amendment to the contract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Confirm the scope of work included in the approved CO is complete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Only approved CO can be used for invoice payment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177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11CFAA1-1C21-489E-D3FD-D235AD83A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918" y="1495553"/>
            <a:ext cx="5070687" cy="274315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38294" y="6492875"/>
            <a:ext cx="1066800" cy="365125"/>
          </a:xfrm>
        </p:spPr>
        <p:txBody>
          <a:bodyPr/>
          <a:lstStyle/>
          <a:p>
            <a:fld id="{8D5923B4-0CD0-4B94-ABDB-2F32E1D8376C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6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63562"/>
          </a:xfrm>
          <a:solidFill>
            <a:srgbClr val="55924D"/>
          </a:solidFill>
        </p:spPr>
        <p:txBody>
          <a:bodyPr>
            <a:noAutofit/>
          </a:bodyPr>
          <a:lstStyle/>
          <a:p>
            <a:pPr algn="r"/>
            <a:r>
              <a:rPr lang="en-US" sz="28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Change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82" y="8626"/>
            <a:ext cx="1169126" cy="8503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6154" y="764203"/>
            <a:ext cx="6007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 Inspection Report – New Template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0BFF4C-6111-CBC2-2CC5-7E0BA2D6C2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1818" y="3942742"/>
            <a:ext cx="5070687" cy="1109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C7669B-C50B-573A-8E8D-BFAC428396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8667" y="4866389"/>
            <a:ext cx="5044863" cy="1626486"/>
          </a:xfrm>
          <a:prstGeom prst="rect">
            <a:avLst/>
          </a:prstGeom>
        </p:spPr>
      </p:pic>
      <p:sp>
        <p:nvSpPr>
          <p:cNvPr id="14" name="Call-out: Line 13">
            <a:extLst>
              <a:ext uri="{FF2B5EF4-FFF2-40B4-BE49-F238E27FC236}">
                <a16:creationId xmlns:a16="http://schemas.microsoft.com/office/drawing/2014/main" id="{C79266A4-7323-7FA3-7A1A-C0E27D202908}"/>
              </a:ext>
            </a:extLst>
          </p:cNvPr>
          <p:cNvSpPr/>
          <p:nvPr/>
        </p:nvSpPr>
        <p:spPr>
          <a:xfrm>
            <a:off x="7267224" y="1966839"/>
            <a:ext cx="3196109" cy="2481336"/>
          </a:xfrm>
          <a:prstGeom prst="borderCallout1">
            <a:avLst>
              <a:gd name="adj1" fmla="val 55663"/>
              <a:gd name="adj2" fmla="val -351"/>
              <a:gd name="adj3" fmla="val 46835"/>
              <a:gd name="adj4" fmla="val -451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Site Inspector independent tracking of Extra Work for Change Orders, Time &amp; Material/Change Directive or Potential Claim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3326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69a487d-be7a-4dfc-8644-6ea39b197e6f}" enabled="0" method="" siteId="{b69a487d-be7a-4dfc-8644-6ea39b197e6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30595</TotalTime>
  <Words>229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PowerPoint Presentation</vt:lpstr>
      <vt:lpstr>Change Management</vt:lpstr>
      <vt:lpstr>Change Management</vt:lpstr>
      <vt:lpstr>Change Management</vt:lpstr>
      <vt:lpstr>Change Management</vt:lpstr>
      <vt:lpstr>Change Management</vt:lpstr>
    </vt:vector>
  </TitlesOfParts>
  <Company>Regional Municipality of Halton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Marturiseanu, Tudor</dc:creator>
  <cp:lastModifiedBy>Marturiseanu, Tudor</cp:lastModifiedBy>
  <cp:revision>197</cp:revision>
  <dcterms:created xsi:type="dcterms:W3CDTF">2022-07-19T16:17:18Z</dcterms:created>
  <dcterms:modified xsi:type="dcterms:W3CDTF">2025-11-13T18:19:14Z</dcterms:modified>
</cp:coreProperties>
</file>